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352" r:id="rId2"/>
    <p:sldId id="259" r:id="rId3"/>
    <p:sldId id="369" r:id="rId4"/>
    <p:sldId id="350" r:id="rId5"/>
    <p:sldId id="354" r:id="rId6"/>
    <p:sldId id="370" r:id="rId7"/>
    <p:sldId id="331" r:id="rId8"/>
    <p:sldId id="368" r:id="rId9"/>
    <p:sldId id="309" r:id="rId10"/>
    <p:sldId id="446" r:id="rId11"/>
    <p:sldId id="440" r:id="rId12"/>
    <p:sldId id="445" r:id="rId13"/>
    <p:sldId id="298" r:id="rId14"/>
    <p:sldId id="443" r:id="rId15"/>
    <p:sldId id="444" r:id="rId16"/>
    <p:sldId id="315" r:id="rId17"/>
    <p:sldId id="320" r:id="rId18"/>
    <p:sldId id="321" r:id="rId19"/>
    <p:sldId id="351" r:id="rId2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75782"/>
  </p:normalViewPr>
  <p:slideViewPr>
    <p:cSldViewPr snapToGrid="0" snapToObjects="1">
      <p:cViewPr varScale="1">
        <p:scale>
          <a:sx n="114" d="100"/>
          <a:sy n="114" d="100"/>
        </p:scale>
        <p:origin x="1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6/15/21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a:t>
            </a:r>
            <a:r>
              <a:rPr lang="en-GB" sz="900" kern="1200">
                <a:solidFill>
                  <a:schemeClr val="tx1"/>
                </a:solidFill>
                <a:effectLst/>
                <a:latin typeface="+mn-lt"/>
                <a:ea typeface="+mn-ea"/>
                <a:cs typeface="+mn-cs"/>
              </a:rPr>
              <a:t>10 min</a:t>
            </a:r>
          </a:p>
          <a:p>
            <a:endParaRPr lang="en-US"/>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7</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8</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Probably drop this</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19</a:t>
            </a:fld>
            <a:endParaRPr lang="da-DK" dirty="0"/>
          </a:p>
        </p:txBody>
      </p:sp>
    </p:spTree>
    <p:extLst>
      <p:ext uri="{BB962C8B-B14F-4D97-AF65-F5344CB8AC3E}">
        <p14:creationId xmlns:p14="http://schemas.microsoft.com/office/powerpoint/2010/main" val="184836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6/15/21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a:t>
            </a:r>
            <a:r>
              <a:rPr lang="en-US" sz="1500" dirty="0" err="1"/>
              <a:t>constructured</a:t>
            </a:r>
            <a:r>
              <a:rPr lang="en-US" sz="1500" dirty="0"/>
              <a:t>?</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Consumption</a:t>
                </a:r>
              </a:p>
              <a:p>
                <a:pPr algn="ctr" eaLnBrk="1">
                  <a:lnSpc>
                    <a:spcPct val="93000"/>
                  </a:lnSpc>
                  <a:buClr>
                    <a:srgbClr val="000000"/>
                  </a:buClr>
                  <a:buSzPct val="45000"/>
                  <a:buFont typeface="Wingdings" charset="0"/>
                  <a:buNone/>
                  <a:defRPr/>
                </a:pPr>
                <a:r>
                  <a:rPr lang="en-AU" sz="1225" i="1" dirty="0">
                    <a:solidFill>
                      <a:schemeClr val="dk1"/>
                    </a:solidFill>
                    <a:ea typeface="Cambria Math" panose="02040503050406030204" pitchFamily="18" charset="0"/>
                  </a:rPr>
                  <a:t>Relative to maximum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m:rPr>
                          <m:sty m:val="p"/>
                        </m:rPr>
                        <a:rPr lang="en-AU" sz="1225" baseline="30000">
                          <a:solidFill>
                            <a:schemeClr val="dk1"/>
                          </a:solidFill>
                          <a:latin typeface="Cambria Math" panose="02040503050406030204" pitchFamily="18" charset="0"/>
                          <a:ea typeface="Cambria Math" panose="02040503050406030204" pitchFamily="18" charset="0"/>
                        </a:rPr>
                        <m:t>n</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37890" name="Picture 2" descr="Buzz Holling and the Functional Response">
            <a:extLst>
              <a:ext uri="{FF2B5EF4-FFF2-40B4-BE49-F238E27FC236}">
                <a16:creationId xmlns:a16="http://schemas.microsoft.com/office/drawing/2014/main" id="{4AEE34DF-D8E6-B14D-91A4-31AB04327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288" y="1314450"/>
            <a:ext cx="5001221" cy="366501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7334184-EBE6-8740-AA91-BF22FEFF9469}"/>
              </a:ext>
            </a:extLst>
          </p:cNvPr>
          <p:cNvSpPr/>
          <p:nvPr/>
        </p:nvSpPr>
        <p:spPr>
          <a:xfrm>
            <a:off x="3264183" y="2400300"/>
            <a:ext cx="793467"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4865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2066929" y="4483172"/>
                <a:ext cx="545790"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2066929" y="4483172"/>
                <a:ext cx="545790" cy="300082"/>
              </a:xfrm>
              <a:prstGeom prst="rect">
                <a:avLst/>
              </a:prstGeom>
              <a:blipFill>
                <a:blip r:embed="rId5"/>
                <a:stretch>
                  <a:fillRect l="-2273" b="-2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369012"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endParaRPr lang="en-US" sz="135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spTree>
    <p:extLst>
      <p:ext uri="{BB962C8B-B14F-4D97-AF65-F5344CB8AC3E}">
        <p14:creationId xmlns:p14="http://schemas.microsoft.com/office/powerpoint/2010/main" val="142063956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38305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7816C4B9-677E-3E4F-9BBC-8BC4245B47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3785" y="1332380"/>
            <a:ext cx="5859616" cy="367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409379" y="634086"/>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pic>
        <p:nvPicPr>
          <p:cNvPr id="17411" name="Picture 1">
            <a:extLst>
              <a:ext uri="{FF2B5EF4-FFF2-40B4-BE49-F238E27FC236}">
                <a16:creationId xmlns:a16="http://schemas.microsoft.com/office/drawing/2014/main" id="{C93D3A72-C6BA-D941-AAFB-788EB3C1D8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0557" y="4834108"/>
            <a:ext cx="2625755" cy="55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Directly observed data estimates</a:t>
            </a:r>
          </a:p>
          <a:p>
            <a:r>
              <a:rPr lang="en-US" altLang="en-US" sz="2042" dirty="0"/>
              <a:t>Best to collect ranges of these, to enable sensitivity testing or uncertainty (priors)</a:t>
            </a:r>
          </a:p>
          <a:p>
            <a:endParaRPr lang="en-US" altLang="en-US" sz="2042" dirty="0"/>
          </a:p>
          <a:p>
            <a:r>
              <a:rPr lang="en-US" altLang="en-US" sz="2042" dirty="0"/>
              <a:t>Could start off with </a:t>
            </a:r>
            <a:r>
              <a:rPr lang="en-US" altLang="en-US" sz="2042" dirty="0" err="1"/>
              <a:t>Winf</a:t>
            </a:r>
            <a:r>
              <a:rPr lang="en-US" altLang="en-US" sz="2042" dirty="0"/>
              <a:t> and </a:t>
            </a:r>
            <a:r>
              <a:rPr lang="en-US" altLang="en-US" sz="2042" dirty="0" err="1"/>
              <a:t>Wmat</a:t>
            </a:r>
            <a:r>
              <a:rPr lang="en-US" altLang="en-US" sz="2042" dirty="0"/>
              <a:t> – estimates from </a:t>
            </a:r>
            <a:r>
              <a:rPr lang="en-US" altLang="en-US" sz="2042" dirty="0" err="1"/>
              <a:t>Fishbase</a:t>
            </a:r>
            <a:r>
              <a:rPr lang="en-US" altLang="en-US" sz="2042" dirty="0"/>
              <a:t> (often need to convert from length)</a:t>
            </a:r>
          </a:p>
          <a:p>
            <a:endParaRPr lang="en-US" altLang="en-US" sz="2042" dirty="0"/>
          </a:p>
          <a:p>
            <a:r>
              <a:rPr lang="en-US" altLang="en-US" sz="2042" dirty="0"/>
              <a:t>If fished system, need some information on fishing mortality rate</a:t>
            </a:r>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endParaRPr lang="en-US" sz="1875" dirty="0">
              <a:solidFill>
                <a:schemeClr val="dk1"/>
              </a:solidFill>
            </a:endParaRPr>
          </a:p>
        </p:txBody>
      </p:sp>
    </p:spTree>
    <p:extLst>
      <p:ext uri="{BB962C8B-B14F-4D97-AF65-F5344CB8AC3E}">
        <p14:creationId xmlns:p14="http://schemas.microsoft.com/office/powerpoint/2010/main" val="321571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5" y="603208"/>
            <a:ext cx="3002715"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lnSpcReduction="10000"/>
          </a:bodyPr>
          <a:lstStyle/>
          <a:p>
            <a:pPr>
              <a:defRPr/>
            </a:pPr>
            <a:r>
              <a:rPr lang="en-US" sz="2042" dirty="0"/>
              <a:t>“</a:t>
            </a:r>
            <a:r>
              <a:rPr lang="en-US" sz="2042" dirty="0" err="1"/>
              <a:t>Tune”parameters</a:t>
            </a:r>
            <a:r>
              <a:rPr lang="en-US" sz="2042" dirty="0"/>
              <a:t>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Today: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5380-99EC-C845-87A2-4BCC13C8B107}"/>
              </a:ext>
            </a:extLst>
          </p:cNvPr>
          <p:cNvSpPr>
            <a:spLocks noGrp="1"/>
          </p:cNvSpPr>
          <p:nvPr>
            <p:ph type="title"/>
          </p:nvPr>
        </p:nvSpPr>
        <p:spPr>
          <a:xfrm>
            <a:off x="1811348" y="-325979"/>
            <a:ext cx="6413529" cy="810597"/>
          </a:xfrm>
        </p:spPr>
        <p:txBody>
          <a:bodyPr/>
          <a:lstStyle/>
          <a:p>
            <a:r>
              <a:rPr lang="en-US" sz="2667" dirty="0"/>
              <a:t>Size-spectrum models – what’s next?</a:t>
            </a:r>
          </a:p>
        </p:txBody>
      </p:sp>
      <p:sp>
        <p:nvSpPr>
          <p:cNvPr id="4" name="Footer Placeholder 3">
            <a:extLst>
              <a:ext uri="{FF2B5EF4-FFF2-40B4-BE49-F238E27FC236}">
                <a16:creationId xmlns:a16="http://schemas.microsoft.com/office/drawing/2014/main" id="{727F3761-B2A0-0245-9FBB-BC44D53BB2E4}"/>
              </a:ext>
            </a:extLst>
          </p:cNvPr>
          <p:cNvSpPr>
            <a:spLocks noGrp="1"/>
          </p:cNvSpPr>
          <p:nvPr>
            <p:ph type="ftr" sz="quarter" idx="10"/>
          </p:nvPr>
        </p:nvSpPr>
        <p:spPr>
          <a:xfrm>
            <a:off x="762000" y="5010098"/>
            <a:ext cx="0" cy="0"/>
          </a:xfrm>
        </p:spPr>
        <p:txBody>
          <a:bodyPr/>
          <a:lstStyle/>
          <a:p>
            <a:endParaRPr lang="en-GB" dirty="0"/>
          </a:p>
        </p:txBody>
      </p:sp>
      <p:sp>
        <p:nvSpPr>
          <p:cNvPr id="5" name="Slide Number Placeholder 4">
            <a:extLst>
              <a:ext uri="{FF2B5EF4-FFF2-40B4-BE49-F238E27FC236}">
                <a16:creationId xmlns:a16="http://schemas.microsoft.com/office/drawing/2014/main" id="{902E5E9E-43D0-AC42-956D-EFF463AB3E23}"/>
              </a:ext>
            </a:extLst>
          </p:cNvPr>
          <p:cNvSpPr>
            <a:spLocks noGrp="1"/>
          </p:cNvSpPr>
          <p:nvPr>
            <p:ph type="sldNum" sz="quarter" idx="11"/>
          </p:nvPr>
        </p:nvSpPr>
        <p:spPr>
          <a:xfrm>
            <a:off x="7954468" y="4701098"/>
            <a:ext cx="270410" cy="264000"/>
          </a:xfrm>
        </p:spPr>
        <p:txBody>
          <a:bodyPr/>
          <a:lstStyle/>
          <a:p>
            <a:fld id="{103EA872-A674-449B-A120-B97244F8E91D}" type="slidenum">
              <a:rPr lang="en-GB" smtClean="0"/>
              <a:pPr/>
              <a:t>19</a:t>
            </a:fld>
            <a:endParaRPr lang="en-GB" dirty="0"/>
          </a:p>
        </p:txBody>
      </p:sp>
      <p:pic>
        <p:nvPicPr>
          <p:cNvPr id="6" name="Picture 5" descr="runs/unfished.pdf">
            <a:extLst>
              <a:ext uri="{FF2B5EF4-FFF2-40B4-BE49-F238E27FC236}">
                <a16:creationId xmlns:a16="http://schemas.microsoft.com/office/drawing/2014/main" id="{EFABE1B8-D9F7-6A4C-B587-D577457D7D80}"/>
              </a:ext>
            </a:extLst>
          </p:cNvPr>
          <p:cNvPicPr/>
          <p:nvPr/>
        </p:nvPicPr>
        <p:blipFill rotWithShape="1">
          <a:blip r:embed="rId3">
            <a:extLst>
              <a:ext uri="{28A0092B-C50C-407E-A947-70E740481C1C}">
                <a14:useLocalDpi xmlns:a14="http://schemas.microsoft.com/office/drawing/2010/main" val="0"/>
              </a:ext>
            </a:extLst>
          </a:blip>
          <a:srcRect b="51739"/>
          <a:stretch/>
        </p:blipFill>
        <p:spPr bwMode="auto">
          <a:xfrm>
            <a:off x="1331640" y="794741"/>
            <a:ext cx="6300700" cy="2625713"/>
          </a:xfrm>
          <a:prstGeom prst="rect">
            <a:avLst/>
          </a:prstGeom>
          <a:noFill/>
          <a:ln>
            <a:noFill/>
          </a:ln>
        </p:spPr>
      </p:pic>
      <p:grpSp>
        <p:nvGrpSpPr>
          <p:cNvPr id="13" name="Group 12">
            <a:extLst>
              <a:ext uri="{FF2B5EF4-FFF2-40B4-BE49-F238E27FC236}">
                <a16:creationId xmlns:a16="http://schemas.microsoft.com/office/drawing/2014/main" id="{895094E9-187A-F043-AC23-B04AD51310E5}"/>
              </a:ext>
            </a:extLst>
          </p:cNvPr>
          <p:cNvGrpSpPr/>
          <p:nvPr/>
        </p:nvGrpSpPr>
        <p:grpSpPr>
          <a:xfrm>
            <a:off x="1585165" y="614721"/>
            <a:ext cx="3916939" cy="3213831"/>
            <a:chOff x="987797" y="1637548"/>
            <a:chExt cx="4700327" cy="3856596"/>
          </a:xfrm>
        </p:grpSpPr>
        <p:sp>
          <p:nvSpPr>
            <p:cNvPr id="3" name="Rectangle 2">
              <a:extLst>
                <a:ext uri="{FF2B5EF4-FFF2-40B4-BE49-F238E27FC236}">
                  <a16:creationId xmlns:a16="http://schemas.microsoft.com/office/drawing/2014/main" id="{D24058A2-1E73-C447-BF05-C93447795136}"/>
                </a:ext>
              </a:extLst>
            </p:cNvPr>
            <p:cNvSpPr/>
            <p:nvPr/>
          </p:nvSpPr>
          <p:spPr bwMode="auto">
            <a:xfrm>
              <a:off x="3527884" y="1637548"/>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7" name="Down Arrow 6">
              <a:extLst>
                <a:ext uri="{FF2B5EF4-FFF2-40B4-BE49-F238E27FC236}">
                  <a16:creationId xmlns:a16="http://schemas.microsoft.com/office/drawing/2014/main" id="{1EA498EB-00D8-C846-A17E-14F962EF955F}"/>
                </a:ext>
              </a:extLst>
            </p:cNvPr>
            <p:cNvSpPr/>
            <p:nvPr/>
          </p:nvSpPr>
          <p:spPr bwMode="auto">
            <a:xfrm rot="4072831">
              <a:off x="2939211" y="4547106"/>
              <a:ext cx="360040" cy="914641"/>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8" name="TextBox 7">
              <a:extLst>
                <a:ext uri="{FF2B5EF4-FFF2-40B4-BE49-F238E27FC236}">
                  <a16:creationId xmlns:a16="http://schemas.microsoft.com/office/drawing/2014/main" id="{F7D09EA2-47CD-6E49-B3B4-93E1810E75CB}"/>
                </a:ext>
              </a:extLst>
            </p:cNvPr>
            <p:cNvSpPr txBox="1"/>
            <p:nvPr/>
          </p:nvSpPr>
          <p:spPr>
            <a:xfrm>
              <a:off x="987797" y="4878591"/>
              <a:ext cx="2127505" cy="615553"/>
            </a:xfrm>
            <a:prstGeom prst="rect">
              <a:avLst/>
            </a:prstGeom>
            <a:noFill/>
          </p:spPr>
          <p:txBody>
            <a:bodyPr wrap="none" lIns="0" tIns="0" rIns="0" bIns="0" rtlCol="0">
              <a:spAutoFit/>
            </a:bodyPr>
            <a:lstStyle/>
            <a:p>
              <a:pPr>
                <a:spcBef>
                  <a:spcPts val="360"/>
                </a:spcBef>
              </a:pPr>
              <a:r>
                <a:rPr lang="en-US" sz="1500" dirty="0"/>
                <a:t>Theoretical work</a:t>
              </a:r>
            </a:p>
            <a:p>
              <a:pPr>
                <a:spcBef>
                  <a:spcPts val="360"/>
                </a:spcBef>
              </a:pPr>
              <a:r>
                <a:rPr lang="en-US" sz="1500" dirty="0"/>
                <a:t>Global-scale modelling</a:t>
              </a:r>
            </a:p>
          </p:txBody>
        </p:sp>
      </p:grpSp>
      <p:grpSp>
        <p:nvGrpSpPr>
          <p:cNvPr id="14" name="Group 13">
            <a:extLst>
              <a:ext uri="{FF2B5EF4-FFF2-40B4-BE49-F238E27FC236}">
                <a16:creationId xmlns:a16="http://schemas.microsoft.com/office/drawing/2014/main" id="{0A4EEC9D-A81D-4347-B46E-AD191ED264A0}"/>
              </a:ext>
            </a:extLst>
          </p:cNvPr>
          <p:cNvGrpSpPr/>
          <p:nvPr/>
        </p:nvGrpSpPr>
        <p:grpSpPr>
          <a:xfrm>
            <a:off x="4602004" y="614720"/>
            <a:ext cx="2865318" cy="3769649"/>
            <a:chOff x="4608004" y="1637547"/>
            <a:chExt cx="3438382" cy="4523578"/>
          </a:xfrm>
        </p:grpSpPr>
        <p:sp>
          <p:nvSpPr>
            <p:cNvPr id="9" name="Rectangle 8">
              <a:extLst>
                <a:ext uri="{FF2B5EF4-FFF2-40B4-BE49-F238E27FC236}">
                  <a16:creationId xmlns:a16="http://schemas.microsoft.com/office/drawing/2014/main" id="{DF714800-5FF4-884E-90D7-6AD98F71D21D}"/>
                </a:ext>
              </a:extLst>
            </p:cNvPr>
            <p:cNvSpPr/>
            <p:nvPr/>
          </p:nvSpPr>
          <p:spPr bwMode="auto">
            <a:xfrm>
              <a:off x="5886146" y="1637547"/>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0" name="Down Arrow 9">
              <a:extLst>
                <a:ext uri="{FF2B5EF4-FFF2-40B4-BE49-F238E27FC236}">
                  <a16:creationId xmlns:a16="http://schemas.microsoft.com/office/drawing/2014/main" id="{1E800341-0B33-664C-B930-908AFC7699E5}"/>
                </a:ext>
              </a:extLst>
            </p:cNvPr>
            <p:cNvSpPr/>
            <p:nvPr/>
          </p:nvSpPr>
          <p:spPr bwMode="auto">
            <a:xfrm>
              <a:off x="6228184" y="5012865"/>
              <a:ext cx="360040" cy="543739"/>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1" name="TextBox 10">
              <a:extLst>
                <a:ext uri="{FF2B5EF4-FFF2-40B4-BE49-F238E27FC236}">
                  <a16:creationId xmlns:a16="http://schemas.microsoft.com/office/drawing/2014/main" id="{153C61DA-3613-A64B-8DDE-B9850DBBDBDC}"/>
                </a:ext>
              </a:extLst>
            </p:cNvPr>
            <p:cNvSpPr txBox="1"/>
            <p:nvPr/>
          </p:nvSpPr>
          <p:spPr>
            <a:xfrm>
              <a:off x="4608004" y="5545572"/>
              <a:ext cx="3197799" cy="615553"/>
            </a:xfrm>
            <a:prstGeom prst="rect">
              <a:avLst/>
            </a:prstGeom>
            <a:noFill/>
          </p:spPr>
          <p:txBody>
            <a:bodyPr wrap="none" lIns="0" tIns="0" rIns="0" bIns="0" rtlCol="0">
              <a:spAutoFit/>
            </a:bodyPr>
            <a:lstStyle/>
            <a:p>
              <a:pPr>
                <a:spcBef>
                  <a:spcPts val="360"/>
                </a:spcBef>
              </a:pPr>
              <a:r>
                <a:rPr lang="en-US" sz="1500" dirty="0"/>
                <a:t>Regional-scale modelling</a:t>
              </a:r>
            </a:p>
            <a:p>
              <a:pPr>
                <a:spcBef>
                  <a:spcPts val="360"/>
                </a:spcBef>
              </a:pPr>
              <a:r>
                <a:rPr lang="en-US" sz="1500" dirty="0"/>
                <a:t>Model of intermediate complexity</a:t>
              </a:r>
            </a:p>
          </p:txBody>
        </p:sp>
      </p:grpSp>
      <p:sp>
        <p:nvSpPr>
          <p:cNvPr id="12" name="Rectangle 11">
            <a:extLst>
              <a:ext uri="{FF2B5EF4-FFF2-40B4-BE49-F238E27FC236}">
                <a16:creationId xmlns:a16="http://schemas.microsoft.com/office/drawing/2014/main" id="{E6104CA4-2615-6445-9ED6-47DBCB05691D}"/>
              </a:ext>
            </a:extLst>
          </p:cNvPr>
          <p:cNvSpPr/>
          <p:nvPr/>
        </p:nvSpPr>
        <p:spPr bwMode="auto">
          <a:xfrm>
            <a:off x="1151620" y="3335133"/>
            <a:ext cx="420047" cy="265340"/>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Tree>
    <p:extLst>
      <p:ext uri="{BB962C8B-B14F-4D97-AF65-F5344CB8AC3E}">
        <p14:creationId xmlns:p14="http://schemas.microsoft.com/office/powerpoint/2010/main" val="4292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23216" y="1437094"/>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37694" y="1206045"/>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80455" y="1437094"/>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26696" y="2730893"/>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13258" y="2033964"/>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65371" y="1206046"/>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07607" y="795682"/>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091509" y="795682"/>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78083" y="3083715"/>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40998" y="2018821"/>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72545" y="1807112"/>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66730" y="1206046"/>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395841" y="2628303"/>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0" cy="953494"/>
            <a:chOff x="0" y="0"/>
            <a:chExt cx="2774904"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635911" y="480497"/>
              <a:ext cx="704319"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12061" y="30529"/>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871348" y="-16540"/>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83F236-6148-6147-A94B-D1C9DD79E6DC}"/>
                  </a:ext>
                </a:extLst>
              </p:cNvPr>
              <p:cNvSpPr txBox="1"/>
              <p:nvPr/>
            </p:nvSpPr>
            <p:spPr>
              <a:xfrm>
                <a:off x="4114800" y="2596896"/>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13" name="TextBox 12">
                <a:extLst>
                  <a:ext uri="{FF2B5EF4-FFF2-40B4-BE49-F238E27FC236}">
                    <a16:creationId xmlns:a16="http://schemas.microsoft.com/office/drawing/2014/main" id="{7F83F236-6148-6147-A94B-D1C9DD79E6DC}"/>
                  </a:ext>
                </a:extLst>
              </p:cNvPr>
              <p:cNvSpPr txBox="1">
                <a:spLocks noRot="1" noChangeAspect="1" noMove="1" noResize="1" noEditPoints="1" noAdjustHandles="1" noChangeArrowheads="1" noChangeShapeType="1" noTextEdit="1"/>
              </p:cNvSpPr>
              <p:nvPr/>
            </p:nvSpPr>
            <p:spPr>
              <a:xfrm>
                <a:off x="4114800" y="2596896"/>
                <a:ext cx="2006960" cy="276999"/>
              </a:xfrm>
              <a:prstGeom prst="rect">
                <a:avLst/>
              </a:prstGeom>
              <a:blipFill>
                <a:blip r:embed="rId4"/>
                <a:stretch>
                  <a:fillRect l="-3797" t="-8696" r="-253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Fishing on a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TotalTime>
  <Words>1043</Words>
  <Application>Microsoft Macintosh PowerPoint</Application>
  <PresentationFormat>On-screen Show (16:10)</PresentationFormat>
  <Paragraphs>239</Paragraphs>
  <Slides>19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Size-spectrum models – 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Ken Haste Andersen</cp:lastModifiedBy>
  <cp:revision>22</cp:revision>
  <dcterms:created xsi:type="dcterms:W3CDTF">2021-06-07T17:37:15Z</dcterms:created>
  <dcterms:modified xsi:type="dcterms:W3CDTF">2021-06-15T07:18:31Z</dcterms:modified>
</cp:coreProperties>
</file>